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zaokrąglony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stokąt zaokrąglony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ytuł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20" name="Podtytuł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19" name="Symbol zastępczy daty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11" name="Symbol zastępczy numeru slajd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zaokrąglony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Prostokąt zaokrąglony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zaokrąglony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Prostokąt z zaokrąglonym rogiem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l-PL" smtClean="0"/>
              <a:t>Kliknij ikonę, aby dodać obraz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Prostokąt zaokrąglony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Symbol zastępczy tytułu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25" name="Symbol zastępczy daty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C7CA68C-2930-4D86-B01A-DC03EE8B22F7}" type="datetimeFigureOut">
              <a:rPr lang="pl-PL" smtClean="0"/>
              <a:pPr/>
              <a:t>2020-06-04</a:t>
            </a:fld>
            <a:endParaRPr lang="pl-PL"/>
          </a:p>
        </p:txBody>
      </p:sp>
      <p:sp>
        <p:nvSpPr>
          <p:cNvPr id="18" name="Symbol zastępczy stopki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24DB4A3-3FDC-4B60-BBD2-ABA6FCCCE813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Projekt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– </a:t>
            </a:r>
            <a:br>
              <a:rPr lang="pl-PL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Metody komputerowe w spalaniu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17526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Opływ powietrza wokół rakiety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Studenckiego Koła Astronautycznego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„Twardowski”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Podtytuł 2"/>
          <p:cNvSpPr txBox="1">
            <a:spLocks/>
          </p:cNvSpPr>
          <p:nvPr/>
        </p:nvSpPr>
        <p:spPr>
          <a:xfrm>
            <a:off x="1331640" y="5805264"/>
            <a:ext cx="6480720" cy="77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Filip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Solarczyk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Nr</a:t>
            </a:r>
            <a:r>
              <a:rPr kumimoji="0" lang="pl-PL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albumu 302737</a:t>
            </a:r>
            <a:endParaRPr kumimoji="0" lang="pl-PL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Wybór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solvera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wokół rakiety odbywa się z prędkością 0,5Ma – zatem jest to przepływ nieściśliwy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jest turbulentny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Przepływ przejściowy –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transient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(niestabilny)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Siatka dość dokładna, prędkość przepływu jest relatywnie duża – małe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timestep’y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(warunek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między tymi wartościami)</a:t>
            </a:r>
          </a:p>
          <a:p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Solver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do obliczeń –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Pressure Implicit with Splitting of Operators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, algorytm ciśnieniowych obliczeń iteracyjnych z dzieleniem operatorów)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://www.youtube.com/watch?v=06FFgTzW0Os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Wybór modelu turbulencji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Użyty model turbulencji: k-</a:t>
            </a:r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(RAS model, Reynolds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Averaged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Simulation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), uwzględniający dodatkowe współczynniki (poza ciśnieniem i prędkością):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k – kinetyczna energia turbulencji</a:t>
            </a:r>
          </a:p>
          <a:p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turbulentna dyssypacja energii</a:t>
            </a:r>
          </a:p>
          <a:p>
            <a:r>
              <a:rPr lang="el-GR" sz="2000" dirty="0" smtClean="0"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pl-PL" sz="200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lepkość turbulentna (nut)</a:t>
            </a:r>
          </a:p>
          <a:p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Modelowany jest opływ z prędkością 0,5Ma, wobec tego liczba Reynoldsa:</a:t>
            </a:r>
          </a:p>
          <a:p>
            <a:pPr>
              <a:buNone/>
            </a:pPr>
            <a:endParaRPr lang="pl-PL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Re - liczba Reynoldsa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u - prędkość przepływu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l - wielkość charakterystyczna zagadnienia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ν - lepkość dynamiczna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Ponieważ: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u=0,5Ma=170m/s (przyjmuję T=15°C, wysokość </a:t>
            </a:r>
            <a:r>
              <a:rPr lang="pl-PL" sz="1800" dirty="0" err="1" smtClean="0">
                <a:latin typeface="Times New Roman" pitchFamily="18" charset="0"/>
                <a:cs typeface="Times New Roman" pitchFamily="18" charset="0"/>
              </a:rPr>
              <a:t>npm</a:t>
            </a: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 znacznie mniejsze od 10km)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l=0,41m (rozstaw skrzydeł rakiety)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(wartość dla powietrza)  </a:t>
            </a:r>
          </a:p>
          <a:p>
            <a:pPr>
              <a:buNone/>
            </a:pPr>
            <a:r>
              <a:rPr lang="pl-PL" sz="18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904" y="980728"/>
            <a:ext cx="1165465" cy="576064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154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4077072"/>
            <a:ext cx="5024266" cy="288032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4797152"/>
            <a:ext cx="4091620" cy="504056"/>
          </a:xfrm>
          <a:prstGeom prst="rect">
            <a:avLst/>
          </a:prstGeom>
          <a:noFill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822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Obliczenie wartości k: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k - kinetyczna energia turbulencji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u - prędkość przepływu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I - intensywność turbulencji, zależna od liczby Reynoldsa: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Obliczenie wartości </a:t>
            </a: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 - turbulentna dyssypacja energii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k - kinetyczna energia turbulencji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l - wielkość charakterystyczna zagadnienia</a:t>
            </a: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Wartość współczynnika lepkości </a:t>
            </a:r>
            <a:r>
              <a:rPr lang="el-GR" sz="1400" dirty="0" smtClean="0"/>
              <a:t>η</a:t>
            </a:r>
            <a:r>
              <a:rPr lang="pl-PL" sz="1400" baseline="-25000" dirty="0" smtClean="0"/>
              <a:t>t 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wyznaczana jest na podstawie k oraz </a:t>
            </a:r>
            <a:r>
              <a:rPr lang="el-GR" sz="1300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pl-PL" sz="1300" dirty="0" smtClean="0">
                <a:latin typeface="Times New Roman" pitchFamily="18" charset="0"/>
                <a:cs typeface="Times New Roman" pitchFamily="18" charset="0"/>
              </a:rPr>
              <a:t> w trakcie obliczeń. </a:t>
            </a: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1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51920" y="1124744"/>
            <a:ext cx="1354151" cy="432048"/>
          </a:xfrm>
          <a:prstGeom prst="rect">
            <a:avLst/>
          </a:prstGeom>
          <a:noFill/>
        </p:spPr>
      </p:pic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2564904"/>
            <a:ext cx="3551238" cy="258763"/>
          </a:xfrm>
          <a:prstGeom prst="rect">
            <a:avLst/>
          </a:prstGeom>
          <a:noFill/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2924944"/>
            <a:ext cx="2278063" cy="342900"/>
          </a:xfrm>
          <a:prstGeom prst="rect">
            <a:avLst/>
          </a:prstGeom>
          <a:noFill/>
        </p:spPr>
      </p:pic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912" y="3501008"/>
            <a:ext cx="1722438" cy="182563"/>
          </a:xfrm>
          <a:prstGeom prst="rect">
            <a:avLst/>
          </a:prstGeom>
          <a:noFill/>
        </p:spPr>
      </p:pic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4941168"/>
            <a:ext cx="2065338" cy="3889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pomocnicze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Dobór wartości kroku czasowego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Warunek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Gdzie: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u - prędkość przepływu, u=170 m/s</a:t>
            </a:r>
          </a:p>
          <a:p>
            <a:pPr>
              <a:buNone/>
            </a:pP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Δx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- wielkość siatki, Δx=0,05m</a:t>
            </a:r>
          </a:p>
          <a:p>
            <a:pPr>
              <a:buNone/>
            </a:pP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- krok czasowy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Zatem:</a:t>
            </a: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Minimalna 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wartość Δt=0,000294; po kilku testowych obliczeniach wartość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Δt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została ustalona na 0,00002. Liczba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Couranta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wynosi w takim wypadku 0,068.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1628800"/>
            <a:ext cx="1143130" cy="476672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3861048"/>
            <a:ext cx="2363894" cy="4046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Pierwsze obliczenia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Pierwsze obliczenia zostały przeprowadzone z siatką typu tria, w prostym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solverze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icoFOAM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Prędkość przepływu została ustalona na 170 m/s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Czas obliczeń to 5s</a:t>
            </a: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Generacja siatki do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następuje poprzez komendę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fluentMeshToFoam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Wyniki wyświetlane w programie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Paraview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Warstwice ciśnień - </a:t>
            </a:r>
            <a:r>
              <a:rPr lang="pl-PL" dirty="0" err="1" smtClean="0"/>
              <a:t>icoFoam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8964488" cy="4305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Warstwice prędkości - </a:t>
            </a:r>
            <a:r>
              <a:rPr lang="pl-PL" dirty="0" err="1" smtClean="0"/>
              <a:t>icoFoam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826770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Obliczenia w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Dla siatek tria i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porównanie wyników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Wartości wyznaczone w obliczeniach pomocniczych wpisane do plików z folderu „0”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Dla tria czas obliczeń to 10s, dla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30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Wszystkie pokazane warstwice z czasu 5 sekundy, dla porównania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k, energii kinetycznej turbulencji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80264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Cel projektu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Wyznaczenie rozkładu ciśnień i prędkości wokół rakiety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„twardowsk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i” studenckiego koła astronautycznego przy prędkości 0,5Ma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Obliczenia prowadzone w przekroju 2D uwzględniającym skrzydła w dolnej części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Różne wersje siatki elementów skończonych wzięte pod uwagę</a:t>
            </a:r>
          </a:p>
          <a:p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Obliczenia prowadzone w 2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solverach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OpenFOAM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– najprostszy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icoFOAM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oraz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(uwzględniający model turbulencji)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3693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epsilon, turbulentnej dyssypacji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energii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147050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lepkości turbulentnej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3820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ciśnienia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prędkości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tria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3185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k, energii kinetycznej turbulencji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81089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epsilon, turbulentnej dyssypacji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energii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81343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lepkości turbulentnej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166100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ciśnienia 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4010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Warstwice prędkości–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pisoFoam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siatka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764704"/>
            <a:ext cx="822325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(3D)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5013176"/>
            <a:ext cx="8291264" cy="1324744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rakiety „Twardowski”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SKA-PW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66675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Wymiary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8" y="692696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Poniżej przedstawiono ogólne wymiary rakiety: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1) długość 2600mm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2) średnica rakiety 170 mm</a:t>
            </a:r>
          </a:p>
          <a:p>
            <a:pPr>
              <a:buNone/>
            </a:pPr>
            <a:r>
              <a:rPr lang="pl-PL" sz="1600" dirty="0" smtClean="0">
                <a:latin typeface="Times New Roman" pitchFamily="18" charset="0"/>
                <a:cs typeface="Times New Roman" pitchFamily="18" charset="0"/>
              </a:rPr>
              <a:t>3) rozpiętość skrzydeł 410 mm</a:t>
            </a:r>
            <a:endParaRPr lang="pl-PL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764704"/>
            <a:ext cx="3604914" cy="270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05200"/>
            <a:ext cx="86010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88840"/>
            <a:ext cx="3312368" cy="227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Model geometryczny (2D)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4525963"/>
          </a:xfrm>
        </p:spPr>
        <p:txBody>
          <a:bodyPr>
            <a:normAutofit/>
          </a:bodyPr>
          <a:lstStyle/>
          <a:p>
            <a:r>
              <a:rPr lang="pl-PL" sz="2400" dirty="0" smtClean="0">
                <a:latin typeface="Times New Roman" pitchFamily="18" charset="0"/>
                <a:cs typeface="Times New Roman" pitchFamily="18" charset="0"/>
              </a:rPr>
              <a:t>W celu obliczeń rozkładów prędkości i ciśnień wokół rakiety przygotowano obszar dookoła wstępnej geometrii, wycinając fragment w 2D w przekroju uwzględniającym skrzydła</a:t>
            </a:r>
            <a:endParaRPr lang="pl-PL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348880"/>
            <a:ext cx="7270750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Siatka elementów skończonych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Siatkę przygotowano w programie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 w kilku wersjach:</a:t>
            </a:r>
          </a:p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1) Elementy typu tria (3-węzłowe)– wersja z trójkątami, rozmiar min. x=0,05m (wokół ścianki i za skrzydłami), globalnie 0,1m; liczba elementów: 3806;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nodów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: 2042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708920"/>
            <a:ext cx="6336704" cy="390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Siatka elementów skończonych</a:t>
            </a: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56807"/>
            <a:ext cx="7704856" cy="480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rostokąt 4"/>
          <p:cNvSpPr/>
          <p:nvPr/>
        </p:nvSpPr>
        <p:spPr>
          <a:xfrm>
            <a:off x="323528" y="1124744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– wersja z elementami 4-węzłowymi, rozmiar min. x=0,05m (na wlocie przed zarysem rakiety oraz wokół ścianki i za skrzydłami), globalnie 0,1m; liczba elementów: 3477; </a:t>
            </a: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nodów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: 10747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l-PL" dirty="0" smtClean="0"/>
              <a:t>Warunki brzegowe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868144" y="1340768"/>
            <a:ext cx="2376264" cy="1224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Wlot – obrzeża geometrii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5508104" cy="30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11304"/>
            <a:ext cx="5868144" cy="324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ymbol zastępczy zawartości 2"/>
          <p:cNvSpPr txBox="1">
            <a:spLocks/>
          </p:cNvSpPr>
          <p:nvPr/>
        </p:nvSpPr>
        <p:spPr>
          <a:xfrm>
            <a:off x="467544" y="4581128"/>
            <a:ext cx="2376264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l-P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Wylot– tylna ścianka geometrii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Warunki brzegowe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4869160"/>
            <a:ext cx="7992888" cy="50405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Ściana </a:t>
            </a:r>
            <a:r>
              <a:rPr lang="pl-PL" sz="2000" dirty="0" err="1" smtClean="0">
                <a:latin typeface="Times New Roman" pitchFamily="18" charset="0"/>
                <a:cs typeface="Times New Roman" pitchFamily="18" charset="0"/>
              </a:rPr>
              <a:t>(wal</a:t>
            </a:r>
            <a:r>
              <a:rPr lang="pl-PL" sz="2000" dirty="0" smtClean="0">
                <a:latin typeface="Times New Roman" pitchFamily="18" charset="0"/>
                <a:cs typeface="Times New Roman" pitchFamily="18" charset="0"/>
              </a:rPr>
              <a:t>l) – obrzeża zarysu rakiety</a:t>
            </a:r>
            <a:endParaRPr lang="pl-PL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4"/>
            <a:ext cx="6375400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kt">
  <a:themeElements>
    <a:clrScheme name="Aspek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k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1438</TotalTime>
  <Words>715</Words>
  <Application>Microsoft Office PowerPoint</Application>
  <PresentationFormat>Pokaz na ekranie (4:3)</PresentationFormat>
  <Paragraphs>114</Paragraphs>
  <Slides>28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Aspekt</vt:lpstr>
      <vt:lpstr>Projekt OpenFOAM –  Metody komputerowe w spalaniu</vt:lpstr>
      <vt:lpstr>Cel projektu</vt:lpstr>
      <vt:lpstr>Model geometryczny (3D)</vt:lpstr>
      <vt:lpstr>Wymiary</vt:lpstr>
      <vt:lpstr>Model geometryczny (2D)</vt:lpstr>
      <vt:lpstr>Siatka elementów skończonych</vt:lpstr>
      <vt:lpstr>Siatka elementów skończonych</vt:lpstr>
      <vt:lpstr>Warunki brzegowe</vt:lpstr>
      <vt:lpstr>Warunki brzegowe</vt:lpstr>
      <vt:lpstr>Wybór solvera</vt:lpstr>
      <vt:lpstr>Wybór modelu turbulencji</vt:lpstr>
      <vt:lpstr>Obliczenia pomocnicze</vt:lpstr>
      <vt:lpstr>Obliczenia pomocnicze</vt:lpstr>
      <vt:lpstr>Obliczenia pomocnicze</vt:lpstr>
      <vt:lpstr>Pierwsze obliczenia</vt:lpstr>
      <vt:lpstr>Warstwice ciśnień - icoFoam</vt:lpstr>
      <vt:lpstr>Warstwice prędkości - icoFoam</vt:lpstr>
      <vt:lpstr>Obliczenia w pisoFoam</vt:lpstr>
      <vt:lpstr>Warstwice k, energii kinetycznej turbulencji – pisoFoam, siatka tria</vt:lpstr>
      <vt:lpstr>Warstwice epsilon, turbulentnej dyssypacji energii – pisoFoam, siatka tria</vt:lpstr>
      <vt:lpstr>Warstwice lepkości turbulentnej – pisoFoam, siatka tria</vt:lpstr>
      <vt:lpstr>Warstwice ciśnienia – pisoFoam, siatka tria</vt:lpstr>
      <vt:lpstr>Warstwice prędkości – pisoFoam, siatka tria</vt:lpstr>
      <vt:lpstr>Warstwice k, energii kinetycznej turbulencji – pisoFoam, siatka quad</vt:lpstr>
      <vt:lpstr>Warstwice epsilon, turbulentnej dyssypacji energii – pisoFoam, siatka quad</vt:lpstr>
      <vt:lpstr>Warstwice lepkości turbulentnej – pisoFoam, siatka quad</vt:lpstr>
      <vt:lpstr>Warstwice ciśnienia – pisoFoam, siatka quad</vt:lpstr>
      <vt:lpstr>Warstwice prędkości– pisoFoam, siatka quad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Filip</dc:creator>
  <cp:lastModifiedBy>Filip</cp:lastModifiedBy>
  <cp:revision>62</cp:revision>
  <dcterms:created xsi:type="dcterms:W3CDTF">2020-05-31T15:08:09Z</dcterms:created>
  <dcterms:modified xsi:type="dcterms:W3CDTF">2020-06-04T20:33:56Z</dcterms:modified>
</cp:coreProperties>
</file>